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922" r:id="rId2"/>
    <p:sldId id="727" r:id="rId3"/>
    <p:sldId id="879" r:id="rId4"/>
    <p:sldId id="923" r:id="rId5"/>
    <p:sldId id="924" r:id="rId6"/>
    <p:sldId id="925" r:id="rId7"/>
    <p:sldId id="926" r:id="rId8"/>
    <p:sldId id="920" r:id="rId9"/>
  </p:sldIdLst>
  <p:sldSz cx="12192000" cy="6858000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6110"/>
  </p:normalViewPr>
  <p:slideViewPr>
    <p:cSldViewPr snapToGrid="0" showGuides="1">
      <p:cViewPr varScale="1">
        <p:scale>
          <a:sx n="100" d="100"/>
          <a:sy n="100" d="100"/>
        </p:scale>
        <p:origin x="184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1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16/02/2026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11F185D0-AFD5-29A8-8DBA-63C332F25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2F34A56-64A7-7D06-2C13-DE870A6B3F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DE35EBC5-835C-E753-0718-4DC94AE7D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B1788887-B968-8C8D-9236-5F4F1A184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941CFE3-E9FE-BA73-2A08-4753061CC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2BEE681-8AB7-A062-C6CA-FCE051298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16624136-4B10-E87C-09E8-F602B21AB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C194134-A515-0C24-CB74-92DACB0FD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 b="1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16/02/2026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3889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16/02/2026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2704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16/02/2026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16/02/2026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  <p:sldLayoutId id="2147483723" r:id="rId64"/>
    <p:sldLayoutId id="2147483726" r:id="rId65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6EB5-52A5-2BBD-4692-56070F00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biological problem – Stem cell dynamics of colonic crypts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D067237-CCC0-A008-C80D-27BA6B507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95" t="33244" r="54128" b="32419"/>
          <a:stretch/>
        </p:blipFill>
        <p:spPr>
          <a:xfrm>
            <a:off x="1217023" y="1498316"/>
            <a:ext cx="4411092" cy="4387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1B444-C225-18B0-0084-94D5919E9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60207"/>
          <a:stretch/>
        </p:blipFill>
        <p:spPr>
          <a:xfrm>
            <a:off x="465043" y="1848463"/>
            <a:ext cx="5915053" cy="3539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26A0C-6563-006D-F264-8985BEC4AA65}"/>
              </a:ext>
            </a:extLst>
          </p:cNvPr>
          <p:cNvSpPr txBox="1"/>
          <p:nvPr/>
        </p:nvSpPr>
        <p:spPr>
          <a:xfrm>
            <a:off x="9035289" y="6273225"/>
            <a:ext cx="315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Lopez-Garcia, C. </a:t>
            </a:r>
            <a:r>
              <a:rPr lang="en-US" sz="1600" i="1" dirty="0">
                <a:solidFill>
                  <a:schemeClr val="tx2"/>
                </a:solidFill>
              </a:rPr>
              <a:t>et al. </a:t>
            </a:r>
            <a:r>
              <a:rPr lang="en-US" sz="1600" dirty="0">
                <a:solidFill>
                  <a:schemeClr val="tx2"/>
                </a:solidFill>
              </a:rPr>
              <a:t>(2010) </a:t>
            </a:r>
          </a:p>
          <a:p>
            <a:pPr algn="r"/>
            <a:r>
              <a:rPr lang="en-US" sz="1600" dirty="0" err="1">
                <a:solidFill>
                  <a:schemeClr val="tx2"/>
                </a:solidFill>
              </a:rPr>
              <a:t>Snippert</a:t>
            </a:r>
            <a:r>
              <a:rPr lang="en-US" sz="1600" dirty="0">
                <a:solidFill>
                  <a:schemeClr val="tx2"/>
                </a:solidFill>
              </a:rPr>
              <a:t>, H. J. </a:t>
            </a:r>
            <a:r>
              <a:rPr lang="en-US" sz="1600" i="1" dirty="0">
                <a:solidFill>
                  <a:schemeClr val="tx2"/>
                </a:solidFill>
              </a:rPr>
              <a:t>et al.</a:t>
            </a:r>
            <a:r>
              <a:rPr lang="en-US" sz="1600" dirty="0">
                <a:solidFill>
                  <a:schemeClr val="tx2"/>
                </a:solidFill>
              </a:rPr>
              <a:t> (2010)</a:t>
            </a:r>
            <a:endParaRPr lang="en-GB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0E696-1603-8BE9-AC69-B60C3B042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912" b="26188"/>
          <a:stretch/>
        </p:blipFill>
        <p:spPr bwMode="auto">
          <a:xfrm>
            <a:off x="6790544" y="1333424"/>
            <a:ext cx="4936413" cy="4744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88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697B-E9EC-603F-5729-25CDC468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evolutionary history of populations of cells are encoded in </a:t>
            </a:r>
            <a:r>
              <a:rPr lang="en-GB" dirty="0" err="1"/>
              <a:t>thier</a:t>
            </a:r>
            <a:r>
              <a:rPr lang="en-GB" dirty="0"/>
              <a:t> DNA</a:t>
            </a:r>
          </a:p>
        </p:txBody>
      </p:sp>
      <p:pic>
        <p:nvPicPr>
          <p:cNvPr id="6" name="Content Placeholder 5" descr="A diagram of a tree stump&#10;&#10;Description automatically generated">
            <a:extLst>
              <a:ext uri="{FF2B5EF4-FFF2-40B4-BE49-F238E27FC236}">
                <a16:creationId xmlns:a16="http://schemas.microsoft.com/office/drawing/2014/main" id="{A763CCCC-FD8D-A6C8-4D5E-C82EBCD4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563" y="1195223"/>
            <a:ext cx="5520000" cy="4725756"/>
          </a:xfrm>
        </p:spPr>
      </p:pic>
      <p:pic>
        <p:nvPicPr>
          <p:cNvPr id="8" name="Picture 7" descr="A dna strand with a red one&#10;&#10;Description automatically generated with medium confidence">
            <a:extLst>
              <a:ext uri="{FF2B5EF4-FFF2-40B4-BE49-F238E27FC236}">
                <a16:creationId xmlns:a16="http://schemas.microsoft.com/office/drawing/2014/main" id="{D1484658-8317-A383-6FA9-F299CC872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1" r="9097"/>
          <a:stretch/>
        </p:blipFill>
        <p:spPr>
          <a:xfrm>
            <a:off x="325437" y="1195848"/>
            <a:ext cx="5520000" cy="47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9791-5911-FB6E-AE10-AD360747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 methylation as an alternative lineage tracing marker to point mutations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5684-CBAC-B709-49BA-3E537F93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16/02/2026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A72259-AB89-9C5C-9127-46CE33DC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664491"/>
            <a:ext cx="2982176" cy="4866481"/>
          </a:xfrm>
        </p:spPr>
        <p:txBody>
          <a:bodyPr/>
          <a:lstStyle/>
          <a:p>
            <a:r>
              <a:rPr lang="en-GB" dirty="0"/>
              <a:t>DNA methylation is heritable, but can change state at a much greater rate than DNA mutations occur</a:t>
            </a:r>
          </a:p>
        </p:txBody>
      </p:sp>
      <p:pic>
        <p:nvPicPr>
          <p:cNvPr id="10" name="Picture 9" descr="A diagram of a dna molecule&#10;&#10;AI-generated content may be incorrect.">
            <a:extLst>
              <a:ext uri="{FF2B5EF4-FFF2-40B4-BE49-F238E27FC236}">
                <a16:creationId xmlns:a16="http://schemas.microsoft.com/office/drawing/2014/main" id="{CCF1426D-B7AF-BB06-57EE-C02A7DF2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82" y="860770"/>
            <a:ext cx="5015235" cy="5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9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24A0-0CBC-FBF3-0DBD-651D994C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Fluctuating CpG (fCpG) methylation as a lineage tracing marker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1E7C82-4AC2-DFF7-4016-B6D00657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539" r="39757" b="52305"/>
          <a:stretch/>
        </p:blipFill>
        <p:spPr>
          <a:xfrm>
            <a:off x="205009" y="1529531"/>
            <a:ext cx="7065222" cy="4301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FA300D-25EB-E0CE-46E3-2DB0C1B75DBA}"/>
              </a:ext>
            </a:extLst>
          </p:cNvPr>
          <p:cNvSpPr/>
          <p:nvPr/>
        </p:nvSpPr>
        <p:spPr>
          <a:xfrm>
            <a:off x="7807384" y="6484803"/>
            <a:ext cx="438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Gabbutt </a:t>
            </a:r>
            <a:r>
              <a:rPr lang="en-US" sz="1600" i="1" dirty="0">
                <a:solidFill>
                  <a:schemeClr val="tx2"/>
                </a:solidFill>
              </a:rPr>
              <a:t>et al. </a:t>
            </a:r>
            <a:r>
              <a:rPr lang="en-US" sz="1600" dirty="0">
                <a:solidFill>
                  <a:schemeClr val="tx2"/>
                </a:solidFill>
              </a:rPr>
              <a:t>(2022)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5AED33C-620E-16FC-2368-72DB4FF56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0" t="1539" r="1344" b="52305"/>
          <a:stretch/>
        </p:blipFill>
        <p:spPr>
          <a:xfrm>
            <a:off x="7629993" y="1529531"/>
            <a:ext cx="4236569" cy="4301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6A3E8-C56C-3696-573D-D141E1A9F0AC}"/>
              </a:ext>
            </a:extLst>
          </p:cNvPr>
          <p:cNvSpPr/>
          <p:nvPr/>
        </p:nvSpPr>
        <p:spPr>
          <a:xfrm>
            <a:off x="205009" y="1648918"/>
            <a:ext cx="394598" cy="389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815E-42C7-E10C-10C3-91FF414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fCpG patterns change during clonal expansion in human colonic crypts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5C3C0-40BD-836E-C25E-3CEBCA4F1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DFDAB-330C-1542-313A-9BBCA17EB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1244"/>
            <a:ext cx="3952162" cy="395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0A2A4-A331-118C-F49A-6318B55FC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1244"/>
            <a:ext cx="3952162" cy="395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DB200-05DB-A16B-37BA-B3EF0A4B6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6CCC6B-329C-3A15-CB37-647C8B860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1244"/>
            <a:ext cx="3952162" cy="3952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66B02-60CC-8D87-99C3-C0F2F46D5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FF06B-4C9A-CE02-30BC-C3E794329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1244"/>
            <a:ext cx="3952162" cy="3952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4D3F9-21D4-F7F8-ECD4-E705F29EF1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45C30-1B4B-DF08-8541-D3D637501B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45686A-E8B3-A4C5-5F67-13494DF9D4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1" y="1537603"/>
            <a:ext cx="6413480" cy="481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A02478-05BE-5F94-BA30-E829578E5C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1244"/>
            <a:ext cx="3952162" cy="3952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BECF9-53B8-DF63-7AEF-E898B7DC60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7" y="1932081"/>
            <a:ext cx="3952162" cy="3952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9F2CB-C9B8-8779-DF92-C8D098C18A2B}"/>
              </a:ext>
            </a:extLst>
          </p:cNvPr>
          <p:cNvSpPr txBox="1"/>
          <p:nvPr/>
        </p:nvSpPr>
        <p:spPr>
          <a:xfrm>
            <a:off x="458449" y="1130924"/>
            <a:ext cx="222226" cy="40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76BEC-7AAC-1DEE-C48A-DA1A487A031E}"/>
              </a:ext>
            </a:extLst>
          </p:cNvPr>
          <p:cNvSpPr txBox="1"/>
          <p:nvPr/>
        </p:nvSpPr>
        <p:spPr>
          <a:xfrm>
            <a:off x="12112052" y="121420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7BD54-E61E-D55E-D916-BB70B02E2C02}"/>
              </a:ext>
            </a:extLst>
          </p:cNvPr>
          <p:cNvSpPr/>
          <p:nvPr/>
        </p:nvSpPr>
        <p:spPr>
          <a:xfrm>
            <a:off x="7807384" y="6484803"/>
            <a:ext cx="438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Gabbutt </a:t>
            </a:r>
            <a:r>
              <a:rPr lang="en-US" sz="1600" i="1" dirty="0">
                <a:solidFill>
                  <a:schemeClr val="tx2"/>
                </a:solidFill>
              </a:rPr>
              <a:t>et al. </a:t>
            </a:r>
            <a:r>
              <a:rPr lang="en-US" sz="1600" dirty="0">
                <a:solidFill>
                  <a:schemeClr val="tx2"/>
                </a:solidFill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12796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EFAA-B3D6-4FCD-30D7-A11FD494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series of ODEs were used to calculate a likelihood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511ED-E6D7-4522-C695-D245AFAA3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66" y="1053828"/>
            <a:ext cx="7701067" cy="49948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DBD7FF9-456C-A25A-5BA6-D49C454CFE34}"/>
              </a:ext>
            </a:extLst>
          </p:cNvPr>
          <p:cNvSpPr/>
          <p:nvPr/>
        </p:nvSpPr>
        <p:spPr>
          <a:xfrm>
            <a:off x="7807384" y="6484803"/>
            <a:ext cx="438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Gabbutt </a:t>
            </a:r>
            <a:r>
              <a:rPr lang="en-US" sz="1600" i="1" dirty="0">
                <a:solidFill>
                  <a:schemeClr val="tx2"/>
                </a:solidFill>
              </a:rPr>
              <a:t>et al. </a:t>
            </a:r>
            <a:r>
              <a:rPr lang="en-US" sz="1600" dirty="0">
                <a:solidFill>
                  <a:schemeClr val="tx2"/>
                </a:solidFill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84647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192F-0D9C-951E-EC82-CB9E00FF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this likelihood, we could infer the stem cell dynamics of individual colonic crypts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EF24D-2420-A932-52F0-D10D9B65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2726" r="2838" b="3932"/>
          <a:stretch/>
        </p:blipFill>
        <p:spPr>
          <a:xfrm>
            <a:off x="7108362" y="699442"/>
            <a:ext cx="4090950" cy="3014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C989E-A394-5EA4-D818-12FB35413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4949" r="3284" b="3930"/>
          <a:stretch/>
        </p:blipFill>
        <p:spPr>
          <a:xfrm>
            <a:off x="7108362" y="3827859"/>
            <a:ext cx="4089757" cy="299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257A9-904C-8E8F-3EDF-FE2D73D48E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t="2049" r="1446" b="4607"/>
          <a:stretch/>
        </p:blipFill>
        <p:spPr>
          <a:xfrm>
            <a:off x="441543" y="1617767"/>
            <a:ext cx="6314549" cy="44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4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9A70-E251-50D4-EAF9-02E98D22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SBI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6E00E-FD9B-9561-64D1-070763647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0" y="995760"/>
            <a:ext cx="11387975" cy="1895722"/>
          </a:xfrm>
        </p:spPr>
        <p:txBody>
          <a:bodyPr/>
          <a:lstStyle/>
          <a:p>
            <a:endParaRPr lang="en-GB" b="1" dirty="0"/>
          </a:p>
          <a:p>
            <a:r>
              <a:rPr lang="en-GB" b="1" dirty="0"/>
              <a:t>Goal – Explore how to use simulation-based inference to do rapid amortised inference of a real biological system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BFAA7F5-6F44-6CA9-4C9B-9E61C4093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" y="2831548"/>
            <a:ext cx="4672740" cy="3030692"/>
          </a:xfrm>
          <a:prstGeom prst="rect">
            <a:avLst/>
          </a:prstGeom>
        </p:spPr>
      </p:pic>
      <p:pic>
        <p:nvPicPr>
          <p:cNvPr id="4" name="Content Placeholder 7" descr="A diagram of a graph&#10;&#10;AI-generated content may be incorrect.">
            <a:extLst>
              <a:ext uri="{FF2B5EF4-FFF2-40B4-BE49-F238E27FC236}">
                <a16:creationId xmlns:a16="http://schemas.microsoft.com/office/drawing/2014/main" id="{6AFD7180-EC43-88A7-963B-79918315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1482"/>
            <a:ext cx="5917302" cy="272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AB173-C3EF-FCFA-5062-96EF9CB1219B}"/>
              </a:ext>
            </a:extLst>
          </p:cNvPr>
          <p:cNvSpPr txBox="1"/>
          <p:nvPr/>
        </p:nvSpPr>
        <p:spPr>
          <a:xfrm>
            <a:off x="5354052" y="3966519"/>
            <a:ext cx="421106" cy="6071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36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C0D0-2E8F-A2D8-2EA9-71EF115297EC}"/>
              </a:ext>
            </a:extLst>
          </p:cNvPr>
          <p:cNvSpPr/>
          <p:nvPr/>
        </p:nvSpPr>
        <p:spPr>
          <a:xfrm>
            <a:off x="7807384" y="6190501"/>
            <a:ext cx="438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Gabbutt </a:t>
            </a:r>
            <a:r>
              <a:rPr lang="en-US" sz="1600" i="1" dirty="0">
                <a:solidFill>
                  <a:schemeClr val="tx2"/>
                </a:solidFill>
              </a:rPr>
              <a:t>et al. </a:t>
            </a:r>
            <a:r>
              <a:rPr lang="en-US" sz="1600" dirty="0">
                <a:solidFill>
                  <a:schemeClr val="tx2"/>
                </a:solidFill>
              </a:rPr>
              <a:t>(2022)</a:t>
            </a:r>
          </a:p>
          <a:p>
            <a:pPr algn="r"/>
            <a:r>
              <a:rPr lang="en-GB" sz="1600" dirty="0">
                <a:solidFill>
                  <a:schemeClr val="tx2"/>
                </a:solidFill>
              </a:rPr>
              <a:t>Tejero-Cantero et al. (2022)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50781"/>
      </p:ext>
    </p:extLst>
  </p:cSld>
  <p:clrMapOvr>
    <a:masterClrMapping/>
  </p:clrMapOvr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Presentation1" id="{C6EDDCBA-913E-9641-BC53-B5B02AE679AB}" vid="{A52F8A5B-F98A-6C4B-99F9-86FA6D6CF8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9670</TotalTime>
  <Words>178</Words>
  <Application>Microsoft Macintosh PowerPoint</Application>
  <PresentationFormat>Widescreen</PresentationFormat>
  <Paragraphs>21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ICL PPT Theme</vt:lpstr>
      <vt:lpstr>Example biological problem – Stem cell dynamics of colonic crypts</vt:lpstr>
      <vt:lpstr>The evolutionary history of populations of cells are encoded in thier DNA</vt:lpstr>
      <vt:lpstr>DNA methylation as an alternative lineage tracing marker to point mutations </vt:lpstr>
      <vt:lpstr>Fluctuating CpG (fCpG) methylation as a lineage tracing marker</vt:lpstr>
      <vt:lpstr>fCpG patterns change during clonal expansion in human colonic crypts</vt:lpstr>
      <vt:lpstr>A series of ODEs were used to calculate a likelihood function</vt:lpstr>
      <vt:lpstr>Using this likelihood, we could infer the stem cell dynamics of individual colonic crypts</vt:lpstr>
      <vt:lpstr>SBI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Gabbutt, Calum</dc:creator>
  <cp:lastModifiedBy>Gabbutt, Calum</cp:lastModifiedBy>
  <cp:revision>71</cp:revision>
  <dcterms:created xsi:type="dcterms:W3CDTF">2025-04-30T16:14:25Z</dcterms:created>
  <dcterms:modified xsi:type="dcterms:W3CDTF">2026-02-16T09:20:29Z</dcterms:modified>
</cp:coreProperties>
</file>